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6" r:id="rId2"/>
    <p:sldId id="322" r:id="rId3"/>
    <p:sldId id="337" r:id="rId4"/>
    <p:sldId id="338" r:id="rId5"/>
    <p:sldId id="361" r:id="rId6"/>
    <p:sldId id="362" r:id="rId7"/>
    <p:sldId id="363" r:id="rId8"/>
    <p:sldId id="339" r:id="rId9"/>
    <p:sldId id="351" r:id="rId10"/>
    <p:sldId id="350" r:id="rId11"/>
    <p:sldId id="300" r:id="rId12"/>
    <p:sldId id="349" r:id="rId13"/>
    <p:sldId id="356" r:id="rId14"/>
    <p:sldId id="357" r:id="rId15"/>
    <p:sldId id="358" r:id="rId16"/>
    <p:sldId id="359" r:id="rId17"/>
    <p:sldId id="360" r:id="rId18"/>
    <p:sldId id="364" r:id="rId19"/>
    <p:sldId id="355" r:id="rId20"/>
    <p:sldId id="346" r:id="rId21"/>
    <p:sldId id="344" r:id="rId22"/>
    <p:sldId id="330" r:id="rId23"/>
    <p:sldId id="3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2956" autoAdjust="0"/>
  </p:normalViewPr>
  <p:slideViewPr>
    <p:cSldViewPr snapToGrid="0">
      <p:cViewPr varScale="1">
        <p:scale>
          <a:sx n="48" d="100"/>
          <a:sy n="48" d="100"/>
        </p:scale>
        <p:origin x="-176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9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20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11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72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1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9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93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85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22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99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15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239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8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45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8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22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17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5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05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82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8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LED &amp; OLED Status Updates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83572" y="1050972"/>
            <a:ext cx="385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LED On/Off/Flash – LEDs 0 - 5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2134" y="769440"/>
            <a:ext cx="6199304" cy="5932301"/>
            <a:chOff x="600106" y="1062213"/>
            <a:chExt cx="5764320" cy="52671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0546" t="16734" r="24565" b="42741"/>
            <a:stretch/>
          </p:blipFill>
          <p:spPr>
            <a:xfrm>
              <a:off x="600106" y="1062213"/>
              <a:ext cx="5764320" cy="526714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l="55088" t="63000" r="24565" b="20609"/>
            <a:stretch/>
          </p:blipFill>
          <p:spPr>
            <a:xfrm>
              <a:off x="3002738" y="4180244"/>
              <a:ext cx="3361688" cy="213038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583572" y="2175646"/>
            <a:ext cx="253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Clear OLED Display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3572" y="3381343"/>
            <a:ext cx="356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Set Position of Next “draw”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3571" y="4506017"/>
            <a:ext cx="455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“draw” Text String, Cursor Updated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3571" y="5480942"/>
            <a:ext cx="4111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“draw” Integer, Cursor Updated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57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715" t="21800" r="43345" b="61595"/>
          <a:stretch/>
        </p:blipFill>
        <p:spPr>
          <a:xfrm>
            <a:off x="327395" y="148946"/>
            <a:ext cx="9946158" cy="66460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869" y="289230"/>
            <a:ext cx="4028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“DrawOut2”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32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c07.deviantart.net/fs71/f/2010/193/3/c/Powermaster_Optimus_Prime_by_darksage7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678560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0752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/>
              <a:t>Character Blocks</a:t>
            </a:r>
            <a:endParaRPr lang="en-US" sz="4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8" t="52239" r="1821" b="34528"/>
          <a:stretch/>
        </p:blipFill>
        <p:spPr>
          <a:xfrm>
            <a:off x="7091421" y="1623469"/>
            <a:ext cx="2746786" cy="3634212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9838207" y="1623469"/>
            <a:ext cx="90364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9851847" y="5251048"/>
            <a:ext cx="90364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091421" y="5257682"/>
            <a:ext cx="0" cy="9116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9861493" y="5257682"/>
            <a:ext cx="0" cy="9116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5400000">
            <a:off x="9251154" y="3083316"/>
            <a:ext cx="27856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8 Pixels High</a:t>
            </a:r>
            <a:endParaRPr lang="en-US" sz="4000" dirty="0"/>
          </a:p>
        </p:txBody>
      </p:sp>
      <p:sp>
        <p:nvSpPr>
          <p:cNvPr id="21" name="TextBox 20"/>
          <p:cNvSpPr txBox="1"/>
          <p:nvPr/>
        </p:nvSpPr>
        <p:spPr>
          <a:xfrm>
            <a:off x="7025728" y="5694296"/>
            <a:ext cx="29363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/>
              <a:t>6 Pixels Wide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5881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ages2.fanpop.com/images/photos/3900000/Transformers-transformers-3974721-1024-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3"/>
          <a:stretch/>
        </p:blipFill>
        <p:spPr bwMode="auto">
          <a:xfrm>
            <a:off x="0" y="0"/>
            <a:ext cx="12192000" cy="68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0752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What does a Line Need?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27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ages2.fanpop.com/images/photos/3900000/Transformers-transformers-3974721-1024-76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3"/>
          <a:stretch/>
        </p:blipFill>
        <p:spPr bwMode="auto">
          <a:xfrm>
            <a:off x="0" y="0"/>
            <a:ext cx="12192000" cy="68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07528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What does a Line Need?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1032076"/>
            <a:ext cx="48729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Start Position</a:t>
            </a:r>
          </a:p>
          <a:p>
            <a:pPr marL="742950" indent="-742950">
              <a:buAutoNum type="arabicPeriod"/>
            </a:pPr>
            <a:endParaRPr lang="en-US" sz="44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sz="4400" dirty="0" smtClean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End Position</a:t>
            </a:r>
          </a:p>
          <a:p>
            <a:pPr marL="742950" indent="-742950">
              <a:buAutoNum type="arabicPeriod"/>
            </a:pPr>
            <a:endParaRPr lang="en-US" sz="44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sz="4400" dirty="0" smtClean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Colour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45829" t="62122" r="41585" b="31621"/>
          <a:stretch/>
        </p:blipFill>
        <p:spPr>
          <a:xfrm>
            <a:off x="775504" y="1828799"/>
            <a:ext cx="3563220" cy="10648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5684" t="69701" r="42453" b="24524"/>
          <a:stretch/>
        </p:blipFill>
        <p:spPr>
          <a:xfrm>
            <a:off x="775503" y="3773346"/>
            <a:ext cx="3559215" cy="10417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5974" t="77161" r="45853" b="18267"/>
          <a:stretch/>
        </p:blipFill>
        <p:spPr>
          <a:xfrm>
            <a:off x="775503" y="5741040"/>
            <a:ext cx="2534856" cy="8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9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34869" y="289230"/>
            <a:ext cx="4028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“DrawOut3”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2936" t="21334" r="41440" b="44496"/>
          <a:stretch/>
        </p:blipFill>
        <p:spPr>
          <a:xfrm>
            <a:off x="231493" y="196631"/>
            <a:ext cx="4953966" cy="65135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5928" y="1794076"/>
            <a:ext cx="67294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Default Colour is “</a:t>
            </a:r>
            <a:r>
              <a:rPr lang="en-US" sz="4800" b="1" dirty="0" smtClean="0">
                <a:solidFill>
                  <a:srgbClr val="00B050"/>
                </a:solidFill>
              </a:rPr>
              <a:t>Green</a:t>
            </a:r>
            <a:r>
              <a:rPr lang="en-US" sz="4800" dirty="0" smtClean="0"/>
              <a:t>”</a:t>
            </a:r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After Coordinates are set, </a:t>
            </a:r>
          </a:p>
          <a:p>
            <a:r>
              <a:rPr lang="en-US" sz="4800" dirty="0" smtClean="0"/>
              <a:t>Draw “line”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90258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i2.wp.com/www.allspark.com/content/wp-content/uploads/2014/11/angry-birds-transformers-chef-pig-as-soundwave-video.jpg?resize=840%2C30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1" r="2793"/>
          <a:stretch/>
        </p:blipFill>
        <p:spPr bwMode="auto">
          <a:xfrm>
            <a:off x="-115748" y="0"/>
            <a:ext cx="123501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17251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</a:rPr>
              <a:t>A Rectangle Requires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87880" y="1170972"/>
            <a:ext cx="487294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Top Left Position</a:t>
            </a:r>
          </a:p>
          <a:p>
            <a:pPr marL="742950" indent="-742950">
              <a:buAutoNum type="arabicPeriod"/>
            </a:pPr>
            <a:endParaRPr lang="en-US" sz="44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sz="4400" dirty="0" smtClean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Bottom Right</a:t>
            </a:r>
          </a:p>
          <a:p>
            <a:pPr marL="742950" indent="-742950">
              <a:buAutoNum type="arabicPeriod"/>
            </a:pPr>
            <a:endParaRPr lang="en-US" sz="4400" dirty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endParaRPr lang="en-US" sz="4400" dirty="0" smtClean="0">
              <a:solidFill>
                <a:schemeClr val="bg1"/>
              </a:solidFill>
            </a:endParaRPr>
          </a:p>
          <a:p>
            <a:pPr marL="742950" indent="-742950">
              <a:buAutoNum type="arabicPeriod"/>
            </a:pPr>
            <a:r>
              <a:rPr lang="en-US" sz="4400" dirty="0" smtClean="0">
                <a:solidFill>
                  <a:schemeClr val="bg1"/>
                </a:solidFill>
              </a:rPr>
              <a:t>Colour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5829" t="62122" r="41585" b="31621"/>
          <a:stretch/>
        </p:blipFill>
        <p:spPr>
          <a:xfrm>
            <a:off x="7812912" y="2093329"/>
            <a:ext cx="3563220" cy="1064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45684" t="69701" r="42453" b="24524"/>
          <a:stretch/>
        </p:blipFill>
        <p:spPr>
          <a:xfrm>
            <a:off x="7812911" y="4037876"/>
            <a:ext cx="3559215" cy="10417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45974" t="77161" r="45853" b="18267"/>
          <a:stretch/>
        </p:blipFill>
        <p:spPr>
          <a:xfrm>
            <a:off x="7812911" y="6005570"/>
            <a:ext cx="2534856" cy="85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17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149" t="16883" r="47589" b="54241"/>
          <a:stretch/>
        </p:blipFill>
        <p:spPr>
          <a:xfrm>
            <a:off x="81024" y="127184"/>
            <a:ext cx="5917506" cy="67308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4869" y="289230"/>
            <a:ext cx="4028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“DrawOut4”</a:t>
            </a:r>
            <a:endParaRPr 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5462594" y="2928395"/>
            <a:ext cx="672940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Default Colour is “</a:t>
            </a:r>
            <a:r>
              <a:rPr lang="en-US" sz="4800" b="1" dirty="0" smtClean="0">
                <a:solidFill>
                  <a:srgbClr val="00B050"/>
                </a:solidFill>
              </a:rPr>
              <a:t>Green</a:t>
            </a:r>
            <a:r>
              <a:rPr lang="en-US" sz="4800" dirty="0" smtClean="0"/>
              <a:t>”</a:t>
            </a:r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After Coordinates are set, </a:t>
            </a:r>
          </a:p>
          <a:p>
            <a:r>
              <a:rPr lang="en-US" sz="4800" dirty="0" smtClean="0"/>
              <a:t>Draw “</a:t>
            </a:r>
            <a:r>
              <a:rPr lang="en-US" sz="4800" b="1" dirty="0" smtClean="0">
                <a:solidFill>
                  <a:srgbClr val="FF0000"/>
                </a:solidFill>
              </a:rPr>
              <a:t>rectangle</a:t>
            </a:r>
            <a:r>
              <a:rPr lang="en-US" sz="4800" dirty="0" smtClean="0"/>
              <a:t>”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4616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http://wallpaperfast.com/wp-content/uploads/2013/05/Transformers-Desktop-Wallpape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24"/>
          <a:stretch/>
        </p:blipFill>
        <p:spPr bwMode="auto">
          <a:xfrm>
            <a:off x="1" y="0"/>
            <a:ext cx="12191999" cy="686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0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Challenge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842337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Do Your Own Design like “DrawOut5”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5592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Robot Motion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1778245" y="5526160"/>
            <a:ext cx="2432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Tracks Moving in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Same Direction &amp;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Same Speed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728685" y="384720"/>
            <a:ext cx="19092" cy="154920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t="18386" r="28244" b="25617"/>
          <a:stretch/>
        </p:blipFill>
        <p:spPr>
          <a:xfrm>
            <a:off x="1344701" y="2180924"/>
            <a:ext cx="3299932" cy="33219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88619" y="394327"/>
            <a:ext cx="19092" cy="154920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t="18386" r="28244" b="25617"/>
          <a:stretch/>
        </p:blipFill>
        <p:spPr>
          <a:xfrm>
            <a:off x="7423339" y="2204226"/>
            <a:ext cx="3299932" cy="33219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62396" y="5545991"/>
            <a:ext cx="2646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Tracks Moving in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Different Direction 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Or Different Speed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6065134" y="1168927"/>
            <a:ext cx="5636871" cy="4977229"/>
          </a:xfrm>
          <a:prstGeom prst="arc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flipH="1" flipV="1">
            <a:off x="6067059" y="1159277"/>
            <a:ext cx="5636871" cy="4977229"/>
          </a:xfrm>
          <a:prstGeom prst="arc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77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2.staticflickr.com/6/5592/15132521226_6da31e3390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" t="7869" r="3030" b="17672"/>
          <a:stretch/>
        </p:blipFill>
        <p:spPr bwMode="auto">
          <a:xfrm>
            <a:off x="-75304" y="-64546"/>
            <a:ext cx="12252960" cy="691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75304" y="-64546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Grade 6 - Class 5 – Robot Drawing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503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7338348" y="4628064"/>
            <a:ext cx="477066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Set Individual Motor Values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-100 – Full Reverse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0 - Stop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100 – Full Forwards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04170" y="98110"/>
            <a:ext cx="7234179" cy="6592057"/>
            <a:chOff x="393537" y="485530"/>
            <a:chExt cx="6910088" cy="67875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40427" t="16734" r="21598" b="41832"/>
            <a:stretch/>
          </p:blipFill>
          <p:spPr>
            <a:xfrm>
              <a:off x="393538" y="485530"/>
              <a:ext cx="6910087" cy="56857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40427" t="75806" r="21598" b="16179"/>
            <a:stretch/>
          </p:blipFill>
          <p:spPr>
            <a:xfrm>
              <a:off x="393537" y="6171323"/>
              <a:ext cx="6910087" cy="1101736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8349203" y="659172"/>
            <a:ext cx="31560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Movement Continues Until Changed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27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853" t="11950" r="43393" b="56888"/>
          <a:stretch/>
        </p:blipFill>
        <p:spPr>
          <a:xfrm>
            <a:off x="-1" y="0"/>
            <a:ext cx="11597833" cy="6842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11655" y="208530"/>
            <a:ext cx="45189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Start Robot Moving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Forwards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(Movement Toolbox)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892728" y="2328627"/>
            <a:ext cx="528292" cy="141502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11700" y="2328627"/>
            <a:ext cx="36332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Move for 1s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(Timing Toolbox)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78416" y="3611964"/>
            <a:ext cx="49004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Stop Robot Movement</a:t>
            </a:r>
          </a:p>
          <a:p>
            <a:r>
              <a:rPr lang="en-US" sz="4000" dirty="0" smtClean="0">
                <a:solidFill>
                  <a:srgbClr val="FF0000"/>
                </a:solidFill>
              </a:rPr>
              <a:t>(Movement Toolbox)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28638" y="1704907"/>
            <a:ext cx="778602" cy="88814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930815" y="562049"/>
            <a:ext cx="2576065" cy="18933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275899" y="5229314"/>
            <a:ext cx="25686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“move”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00159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http://www.arewenotentertained.com/wp-content/uploads/2014/06/Transformers-4-Promo-Banner-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96"/>
          <a:stretch/>
        </p:blipFill>
        <p:spPr bwMode="auto">
          <a:xfrm>
            <a:off x="0" y="0"/>
            <a:ext cx="12192000" cy="68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Experiment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0473" y="3811012"/>
            <a:ext cx="120415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Creat</a:t>
            </a:r>
            <a:r>
              <a:rPr lang="en-US" sz="4800" dirty="0" smtClean="0">
                <a:solidFill>
                  <a:schemeClr val="bg1"/>
                </a:solidFill>
              </a:rPr>
              <a:t> Movement Programs and Measure:</a:t>
            </a:r>
          </a:p>
          <a:p>
            <a:pPr marL="571500" indent="-571500">
              <a:buFontTx/>
              <a:buChar char="-"/>
            </a:pPr>
            <a:r>
              <a:rPr lang="en-US" sz="4800" dirty="0" smtClean="0">
                <a:solidFill>
                  <a:schemeClr val="bg1"/>
                </a:solidFill>
              </a:rPr>
              <a:t>How far the Robot moves in a second</a:t>
            </a:r>
          </a:p>
          <a:p>
            <a:pPr marL="571500" indent="-571500">
              <a:buFontTx/>
              <a:buChar char="-"/>
            </a:pPr>
            <a:r>
              <a:rPr lang="en-US" sz="4800" dirty="0" smtClean="0">
                <a:solidFill>
                  <a:schemeClr val="bg1"/>
                </a:solidFill>
              </a:rPr>
              <a:t>How much the Robot turns in a second</a:t>
            </a:r>
          </a:p>
          <a:p>
            <a:r>
              <a:rPr lang="en-US" sz="4800" dirty="0" smtClean="0">
                <a:solidFill>
                  <a:schemeClr val="bg1"/>
                </a:solidFill>
              </a:rPr>
              <a:t>Add a Pen to the Robot and test your Programs</a:t>
            </a:r>
          </a:p>
        </p:txBody>
      </p:sp>
    </p:spTree>
    <p:extLst>
      <p:ext uri="{BB962C8B-B14F-4D97-AF65-F5344CB8AC3E}">
        <p14:creationId xmlns:p14="http://schemas.microsoft.com/office/powerpoint/2010/main" val="100178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images.thecarconnection.com/med/falcatron-transformer-based-on-the-ford-falcon_100399849_m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9"/>
          <a:stretch/>
        </p:blipFill>
        <p:spPr bwMode="auto">
          <a:xfrm>
            <a:off x="-2" y="0"/>
            <a:ext cx="12192001" cy="688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Challenge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234" y="5317278"/>
            <a:ext cx="120415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Come up with Movement Programs That:</a:t>
            </a:r>
          </a:p>
          <a:p>
            <a:pPr marL="571500" indent="-571500">
              <a:buFontTx/>
              <a:buChar char="-"/>
            </a:pPr>
            <a:r>
              <a:rPr lang="en-US" sz="4800" dirty="0" smtClean="0">
                <a:solidFill>
                  <a:schemeClr val="bg1"/>
                </a:solidFill>
              </a:rPr>
              <a:t>Draws a Letter on the Paper</a:t>
            </a:r>
          </a:p>
        </p:txBody>
      </p:sp>
    </p:spTree>
    <p:extLst>
      <p:ext uri="{BB962C8B-B14F-4D97-AF65-F5344CB8AC3E}">
        <p14:creationId xmlns:p14="http://schemas.microsoft.com/office/powerpoint/2010/main" val="2900945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3.bp.blogspot.com/-d8hvipAvKRU/UXFsu_u945I/AAAAAAAADb0/TeiwZAlyCuw/s1600/FX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" t="9182" r="5810" b="19456"/>
          <a:stretch/>
        </p:blipFill>
        <p:spPr bwMode="auto">
          <a:xfrm>
            <a:off x="1" y="0"/>
            <a:ext cx="12199716" cy="68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81023" y="243069"/>
            <a:ext cx="4120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Rule One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" y="1586151"/>
            <a:ext cx="44199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Robots Run on the Floor</a:t>
            </a: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938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b/b0/US_Navy_040518-N-9693M-015_A_squad_of_Midshipmen_work_with_a_log_as_part_of_teamwork_training_during_Sea_Trial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1"/>
          <a:stretch/>
        </p:blipFill>
        <p:spPr bwMode="auto">
          <a:xfrm>
            <a:off x="0" y="0"/>
            <a:ext cx="12192000" cy="686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172122" y="4924795"/>
            <a:ext cx="39305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We ALL Stay Together</a:t>
            </a:r>
          </a:p>
          <a:p>
            <a:pPr algn="ctr"/>
            <a:endParaRPr lang="en-US" sz="4000" dirty="0" smtClean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76435" y="1846170"/>
            <a:ext cx="2372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Rule Two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84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dn.instructables.com/FCN/B8ZU/FBG0A97L/FCNB8ZUFBG0A97L.L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4"/>
          <a:stretch/>
        </p:blipFill>
        <p:spPr bwMode="auto">
          <a:xfrm>
            <a:off x="0" y="0"/>
            <a:ext cx="12192000" cy="68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97973" y="0"/>
            <a:ext cx="4883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Hint for Copying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Programs…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9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71416" y="194657"/>
            <a:ext cx="4883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Hint for Copying…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927" t="13211" r="25513" b="51458"/>
          <a:stretch/>
        </p:blipFill>
        <p:spPr>
          <a:xfrm>
            <a:off x="400106" y="115741"/>
            <a:ext cx="11487094" cy="6673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6494" y="3808207"/>
            <a:ext cx="60907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DON’T</a:t>
            </a:r>
            <a:r>
              <a:rPr lang="en-US" sz="4800" dirty="0" smtClean="0"/>
              <a:t> Load Blocks First</a:t>
            </a:r>
          </a:p>
          <a:p>
            <a:endParaRPr lang="en-US" sz="4800" dirty="0"/>
          </a:p>
          <a:p>
            <a:r>
              <a:rPr lang="en-US" sz="4800" dirty="0" smtClean="0"/>
              <a:t>Copy Program in Order</a:t>
            </a:r>
          </a:p>
        </p:txBody>
      </p:sp>
    </p:spTree>
    <p:extLst>
      <p:ext uri="{BB962C8B-B14F-4D97-AF65-F5344CB8AC3E}">
        <p14:creationId xmlns:p14="http://schemas.microsoft.com/office/powerpoint/2010/main" val="89732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c2.staticflickr.com/6/5240/5864689656_7b27cd36a8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33"/>
          <a:stretch/>
        </p:blipFill>
        <p:spPr bwMode="auto">
          <a:xfrm>
            <a:off x="0" y="0"/>
            <a:ext cx="12192000" cy="685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4838" y="0"/>
            <a:ext cx="98796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ALWAYS Think in Terms of SEQUENCE!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tfw2005.com/transformers-news/attach/1/transformers-2015-bumblebee-animated_13950839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92" y="0"/>
            <a:ext cx="6856207" cy="685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3090441" y="1504709"/>
            <a:ext cx="3159888" cy="204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27323" y="922602"/>
            <a:ext cx="621560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What is Programming?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 smtClean="0"/>
              <a:t>How many milliseconds are there in a second?</a:t>
            </a:r>
          </a:p>
          <a:p>
            <a:pPr algn="ctr"/>
            <a:endParaRPr lang="en-US" sz="4400" dirty="0"/>
          </a:p>
          <a:p>
            <a:pPr algn="ctr"/>
            <a:r>
              <a:rPr lang="en-US" sz="4400" dirty="0" smtClean="0"/>
              <a:t>Which Direction does the Right Track turn when the Robot Turns Right?</a:t>
            </a:r>
          </a:p>
        </p:txBody>
      </p:sp>
    </p:spTree>
    <p:extLst>
      <p:ext uri="{BB962C8B-B14F-4D97-AF65-F5344CB8AC3E}">
        <p14:creationId xmlns:p14="http://schemas.microsoft.com/office/powerpoint/2010/main" val="1125591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OLED Display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622" y="769441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Origin (0,0)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18021" y="6234520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End (127, 63)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1281804"/>
            <a:ext cx="9774014" cy="487748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8264" y="1275080"/>
            <a:ext cx="22339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562619" y="6151504"/>
            <a:ext cx="22339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6947" y="584499"/>
            <a:ext cx="0" cy="1672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820961" y="5023620"/>
            <a:ext cx="0" cy="1672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80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1324</Words>
  <Application>Microsoft Macintosh PowerPoint</Application>
  <PresentationFormat>Custom</PresentationFormat>
  <Paragraphs>139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199</cp:revision>
  <dcterms:created xsi:type="dcterms:W3CDTF">2014-10-29T21:44:21Z</dcterms:created>
  <dcterms:modified xsi:type="dcterms:W3CDTF">2015-06-09T16:12:30Z</dcterms:modified>
</cp:coreProperties>
</file>